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74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72" r:id="rId12"/>
    <p:sldId id="265" r:id="rId13"/>
    <p:sldId id="266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B6F84-4EF9-4735-8349-C4B16BBCD64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560BD-1B24-4D4F-B1A5-7E92DA6B0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560BD-1B24-4D4F-B1A5-7E92DA6B01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67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Helvetica"/>
                <a:cs typeface="Helvetica"/>
              </a:rPr>
              <a:t>Staff training workshop on</a:t>
            </a:r>
            <a:br>
              <a:rPr lang="en-US" sz="28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r>
              <a:rPr lang="en-US" dirty="0" smtClean="0">
                <a:solidFill>
                  <a:srgbClr val="00B0F0"/>
                </a:solidFill>
                <a:latin typeface="Helvetica"/>
                <a:cs typeface="Helvetica"/>
              </a:rPr>
              <a:t>S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OCIAL 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BEHAVIOUR 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&amp; PLAY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(</a:t>
            </a:r>
            <a:r>
              <a:rPr lang="en-US" sz="3600" dirty="0" err="1" smtClean="0">
                <a:solidFill>
                  <a:srgbClr val="00B0F0"/>
                </a:solidFill>
                <a:latin typeface="Helvetica"/>
                <a:cs typeface="Helvetica"/>
              </a:rPr>
              <a:t>NewBorn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– </a:t>
            </a:r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AGE Five) </a:t>
            </a:r>
            <a:b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6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  <p:pic>
        <p:nvPicPr>
          <p:cNvPr id="15362" name="Picture 2" descr="C:\Users\acer\Desktop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96024"/>
            <a:ext cx="5410200" cy="3581400"/>
          </a:xfrm>
          <a:prstGeom prst="rect">
            <a:avLst/>
          </a:prstGeom>
          <a:noFill/>
        </p:spPr>
      </p:pic>
      <p:pic>
        <p:nvPicPr>
          <p:cNvPr id="15363" name="Picture 3" descr="C:\Users\acer\Desktop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1" y="3748296"/>
            <a:ext cx="3505199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543800" cy="467836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Still very emotionally dependent </a:t>
            </a:r>
            <a:r>
              <a:rPr lang="en-US" sz="2000" dirty="0" smtClean="0">
                <a:latin typeface="Helvetica"/>
                <a:cs typeface="Helvetica"/>
              </a:rPr>
              <a:t>on adult </a:t>
            </a:r>
            <a:r>
              <a:rPr lang="en-US" sz="2000" dirty="0" smtClean="0">
                <a:latin typeface="Helvetica"/>
                <a:cs typeface="Helvetica"/>
              </a:rPr>
              <a:t>and </a:t>
            </a:r>
            <a:r>
              <a:rPr lang="en-US" sz="2000" dirty="0" smtClean="0">
                <a:latin typeface="Helvetica"/>
                <a:cs typeface="Helvetica"/>
              </a:rPr>
              <a:t>requires reassurance in unfamiliar </a:t>
            </a:r>
            <a:r>
              <a:rPr lang="en-US" sz="2000" dirty="0" smtClean="0">
                <a:latin typeface="Helvetica"/>
                <a:cs typeface="Helvetica"/>
              </a:rPr>
              <a:t>situations</a:t>
            </a:r>
            <a:endParaRPr lang="en-US" sz="2000" dirty="0" smtClean="0">
              <a:latin typeface="Helvetica"/>
              <a:cs typeface="Helvetica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Engages in more </a:t>
            </a:r>
            <a:r>
              <a:rPr lang="en-US" sz="2000" dirty="0" smtClean="0">
                <a:latin typeface="Helvetica"/>
                <a:cs typeface="Helvetica"/>
              </a:rPr>
              <a:t>sustained role play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cer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042" y="3657600"/>
            <a:ext cx="3726358" cy="3214896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1534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30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620000" cy="47545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 Shows affection for younger </a:t>
            </a:r>
            <a:r>
              <a:rPr lang="en-US" sz="2000" dirty="0" smtClean="0">
                <a:latin typeface="Helvetica"/>
                <a:cs typeface="Helvetica"/>
              </a:rPr>
              <a:t>sibling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Shares </a:t>
            </a:r>
            <a:r>
              <a:rPr lang="en-US" sz="2000" dirty="0" smtClean="0">
                <a:latin typeface="Helvetica"/>
                <a:cs typeface="Helvetica"/>
              </a:rPr>
              <a:t>play things </a:t>
            </a:r>
            <a:endParaRPr lang="en-US" sz="2000" dirty="0" smtClean="0">
              <a:latin typeface="Helvetica"/>
              <a:cs typeface="Helvetica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 Joins in active make believe </a:t>
            </a:r>
            <a:r>
              <a:rPr lang="en-US" sz="2000" dirty="0" smtClean="0">
                <a:latin typeface="Helvetica"/>
                <a:cs typeface="Helvetica"/>
              </a:rPr>
              <a:t>play</a:t>
            </a:r>
            <a:endParaRPr lang="en-US" sz="2000" dirty="0" smtClean="0">
              <a:latin typeface="Helvetica"/>
              <a:cs typeface="Helvetica"/>
            </a:endParaRPr>
          </a:p>
        </p:txBody>
      </p:sp>
      <p:pic>
        <p:nvPicPr>
          <p:cNvPr id="5" name="Picture 2" descr="C:\Users\acer\Desktop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926402"/>
            <a:ext cx="3429000" cy="28956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1534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36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4632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M</a:t>
            </a:r>
            <a:r>
              <a:rPr lang="en-US" sz="2000" dirty="0" smtClean="0">
                <a:latin typeface="Helvetica"/>
                <a:cs typeface="Helvetica"/>
              </a:rPr>
              <a:t>ore independent, very strong-willed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Engages in </a:t>
            </a:r>
            <a:r>
              <a:rPr lang="en-US" sz="2000" dirty="0">
                <a:latin typeface="Helvetica"/>
                <a:cs typeface="Helvetica"/>
              </a:rPr>
              <a:t>d</a:t>
            </a:r>
            <a:r>
              <a:rPr lang="en-US" sz="2000" dirty="0" smtClean="0">
                <a:latin typeface="Helvetica"/>
                <a:cs typeface="Helvetica"/>
              </a:rPr>
              <a:t>ramatic </a:t>
            </a:r>
            <a:r>
              <a:rPr lang="en-US" sz="2000" dirty="0" smtClean="0">
                <a:latin typeface="Helvetica"/>
                <a:cs typeface="Helvetica"/>
              </a:rPr>
              <a:t>make believe </a:t>
            </a:r>
            <a:r>
              <a:rPr lang="en-US" sz="2000" dirty="0" smtClean="0">
                <a:latin typeface="Helvetica"/>
                <a:cs typeface="Helvetica"/>
              </a:rPr>
              <a:t>play, loves dress-up play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acer\Desktop\download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43400"/>
            <a:ext cx="3904248" cy="25146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738" y="0"/>
            <a:ext cx="8129661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4 YEARS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48307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 smtClean="0">
                <a:latin typeface="Helvetica"/>
                <a:cs typeface="Helvetica"/>
              </a:rPr>
              <a:t>More reasonable and expressive</a:t>
            </a:r>
            <a:endParaRPr lang="en-US" sz="2000" dirty="0" smtClean="0">
              <a:latin typeface="Helvetica"/>
              <a:cs typeface="Helvetica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Helvetica"/>
                <a:cs typeface="Helvetica"/>
              </a:rPr>
              <a:t>Responds socially appropriately to events</a:t>
            </a:r>
            <a:endParaRPr lang="en-US" sz="2000" dirty="0" smtClean="0">
              <a:latin typeface="Helvetica"/>
              <a:cs typeface="Helvetica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Helvetica"/>
                <a:cs typeface="Helvetica"/>
              </a:rPr>
              <a:t>Chooses her own friends </a:t>
            </a:r>
            <a:r>
              <a:rPr lang="en-US" sz="2000" dirty="0" smtClean="0">
                <a:latin typeface="Helvetica"/>
                <a:cs typeface="Helvetica"/>
              </a:rPr>
              <a:t>and </a:t>
            </a:r>
            <a:r>
              <a:rPr lang="en-US" sz="2000" dirty="0" smtClean="0">
                <a:latin typeface="Helvetica"/>
                <a:cs typeface="Helvetica"/>
              </a:rPr>
              <a:t>plays </a:t>
            </a:r>
            <a:r>
              <a:rPr lang="en-US" sz="2000" dirty="0" smtClean="0">
                <a:latin typeface="Helvetica"/>
                <a:cs typeface="Helvetica"/>
              </a:rPr>
              <a:t>cooperatively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Helvetica"/>
                <a:cs typeface="Helvetica"/>
              </a:rPr>
              <a:t>Understands </a:t>
            </a:r>
            <a:r>
              <a:rPr lang="en-US" sz="2000" dirty="0" smtClean="0">
                <a:latin typeface="Helvetica"/>
                <a:cs typeface="Helvetica"/>
              </a:rPr>
              <a:t>the need </a:t>
            </a:r>
            <a:r>
              <a:rPr lang="en-US" sz="2000" dirty="0" smtClean="0">
                <a:latin typeface="Helvetica"/>
                <a:cs typeface="Helvetica"/>
              </a:rPr>
              <a:t>for rules and fair play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acer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495800"/>
            <a:ext cx="3821206" cy="23622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1534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5 YEARS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cer\Desktop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53399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295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1 month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239000" cy="484632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Font typeface="Wingdings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Stops </a:t>
            </a:r>
            <a:r>
              <a:rPr lang="en-US" sz="2000" dirty="0" smtClean="0">
                <a:latin typeface="Helvetica"/>
                <a:cs typeface="Helvetica"/>
              </a:rPr>
              <a:t>crying when picked up and </a:t>
            </a:r>
            <a:r>
              <a:rPr lang="en-US" sz="2000" dirty="0" smtClean="0">
                <a:latin typeface="Helvetica"/>
                <a:cs typeface="Helvetica"/>
              </a:rPr>
              <a:t>spoken to</a:t>
            </a:r>
            <a:endParaRPr lang="en-US" sz="2000" dirty="0" smtClean="0">
              <a:latin typeface="Helvetica"/>
              <a:cs typeface="Helvetica"/>
            </a:endParaRPr>
          </a:p>
          <a:p>
            <a:pPr marL="0">
              <a:spcBef>
                <a:spcPts val="0"/>
              </a:spcBef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Likes social stimulation</a:t>
            </a:r>
            <a:endParaRPr lang="en-US" sz="2000" dirty="0" smtClean="0">
              <a:latin typeface="Helvetica"/>
              <a:cs typeface="Helvetica"/>
            </a:endParaRPr>
          </a:p>
        </p:txBody>
      </p:sp>
      <p:pic>
        <p:nvPicPr>
          <p:cNvPr id="4" name="Picture 2" descr="C:\Users\ac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0000"/>
            <a:ext cx="3124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562600" cy="220058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Font typeface="Wingdings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Social smile </a:t>
            </a:r>
          </a:p>
          <a:p>
            <a:pPr marL="0">
              <a:spcBef>
                <a:spcPts val="0"/>
              </a:spcBef>
              <a:buFont typeface="Wingdings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Begins to react with cooing and excited  </a:t>
            </a:r>
            <a:r>
              <a:rPr lang="en-US" sz="2000" dirty="0" smtClean="0">
                <a:latin typeface="Helvetica"/>
                <a:cs typeface="Helvetica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Helvetica"/>
                <a:cs typeface="Helvetica"/>
              </a:rPr>
              <a:t>    movements                </a:t>
            </a:r>
            <a:endParaRPr lang="en-US" sz="2000" dirty="0">
              <a:latin typeface="Helvetica"/>
              <a:cs typeface="Helvetica"/>
            </a:endParaRPr>
          </a:p>
          <a:p>
            <a:pPr marL="0">
              <a:spcBef>
                <a:spcPts val="0"/>
              </a:spcBef>
              <a:buFont typeface="Wingdings" charset="2"/>
              <a:buChar char="§"/>
            </a:pPr>
            <a:r>
              <a:rPr lang="en-US" sz="2000" dirty="0">
                <a:latin typeface="Helvetica"/>
                <a:cs typeface="Helvetica"/>
              </a:rPr>
              <a:t>Grasps finger when palm is touched </a:t>
            </a:r>
            <a:endParaRPr lang="en-US" sz="2000" dirty="0" smtClean="0">
              <a:latin typeface="Helvetica"/>
              <a:cs typeface="Helvetica"/>
            </a:endParaRPr>
          </a:p>
          <a:p>
            <a:pPr marL="0">
              <a:spcBef>
                <a:spcPts val="0"/>
              </a:spcBef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Enjoys </a:t>
            </a:r>
            <a:r>
              <a:rPr lang="en-US" sz="2000" dirty="0">
                <a:latin typeface="Helvetica"/>
                <a:cs typeface="Helvetica"/>
              </a:rPr>
              <a:t>playful tickling </a:t>
            </a:r>
            <a:r>
              <a:rPr lang="en-US" sz="3600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-30780"/>
            <a:ext cx="8153400" cy="12954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3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  <p:pic>
        <p:nvPicPr>
          <p:cNvPr id="7" name="Picture 2" descr="C:\Users\ac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056185"/>
            <a:ext cx="3048000" cy="2801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5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96200" cy="47244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Is </a:t>
            </a:r>
            <a:r>
              <a:rPr lang="en-US" sz="2000" dirty="0">
                <a:latin typeface="Helvetica"/>
                <a:cs typeface="Helvetica"/>
              </a:rPr>
              <a:t>a</a:t>
            </a:r>
            <a:r>
              <a:rPr lang="en-US" sz="2000" dirty="0" smtClean="0">
                <a:latin typeface="Helvetica"/>
                <a:cs typeface="Helvetica"/>
              </a:rPr>
              <a:t>ware of strangers </a:t>
            </a:r>
            <a:r>
              <a:rPr lang="en-US" sz="2000" dirty="0" smtClean="0">
                <a:latin typeface="Helvetica"/>
                <a:cs typeface="Helvetica"/>
              </a:rPr>
              <a:t>and cautious around </a:t>
            </a:r>
            <a:r>
              <a:rPr lang="en-US" sz="2000" dirty="0" smtClean="0">
                <a:latin typeface="Helvetica"/>
                <a:cs typeface="Helvetica"/>
              </a:rPr>
              <a:t>them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Shows anticipation and responds delightedly to </a:t>
            </a:r>
            <a:r>
              <a:rPr lang="en-US" sz="2000" dirty="0" smtClean="0">
                <a:latin typeface="Helvetica"/>
                <a:cs typeface="Helvetica"/>
              </a:rPr>
              <a:t>rough and tumble </a:t>
            </a:r>
            <a:r>
              <a:rPr lang="en-US" sz="2000" dirty="0" smtClean="0">
                <a:latin typeface="Helvetica"/>
                <a:cs typeface="Helvetica"/>
              </a:rPr>
              <a:t>play</a:t>
            </a:r>
            <a:endParaRPr lang="en-US" sz="20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000" dirty="0" smtClean="0">
              <a:latin typeface="Helvetica"/>
              <a:cs typeface="Helvetica"/>
            </a:endParaRPr>
          </a:p>
        </p:txBody>
      </p:sp>
      <p:pic>
        <p:nvPicPr>
          <p:cNvPr id="4" name="Picture 2" descr="C:\Users\acer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3100754" cy="28956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81534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6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484632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Is wary of </a:t>
            </a:r>
            <a:r>
              <a:rPr lang="en-US" sz="2000" dirty="0" smtClean="0">
                <a:latin typeface="Helvetica"/>
                <a:cs typeface="Helvetica"/>
              </a:rPr>
              <a:t>strangers</a:t>
            </a:r>
            <a:endParaRPr lang="en-US" sz="2000" dirty="0" smtClean="0">
              <a:latin typeface="Helvetica"/>
              <a:cs typeface="Helvetica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Plays </a:t>
            </a:r>
            <a:r>
              <a:rPr lang="en-US" sz="2000" dirty="0" smtClean="0">
                <a:latin typeface="Helvetica"/>
                <a:cs typeface="Helvetica"/>
              </a:rPr>
              <a:t>social </a:t>
            </a:r>
            <a:r>
              <a:rPr lang="en-US" sz="2000" dirty="0" smtClean="0">
                <a:latin typeface="Helvetica"/>
                <a:cs typeface="Helvetica"/>
              </a:rPr>
              <a:t>games: Peek</a:t>
            </a:r>
            <a:r>
              <a:rPr lang="en-US" sz="2000" dirty="0" smtClean="0">
                <a:latin typeface="Helvetica"/>
                <a:cs typeface="Helvetica"/>
              </a:rPr>
              <a:t>-a-boo </a:t>
            </a:r>
            <a:r>
              <a:rPr lang="en-US" sz="2000" dirty="0" smtClean="0">
                <a:latin typeface="Helvetica"/>
                <a:cs typeface="Helvetica"/>
              </a:rPr>
              <a:t>and </a:t>
            </a:r>
            <a:r>
              <a:rPr lang="en-US" sz="2000" dirty="0" smtClean="0">
                <a:latin typeface="Helvetica"/>
                <a:cs typeface="Helvetica"/>
              </a:rPr>
              <a:t>pat-a-cake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Shows interest in exploratory play</a:t>
            </a:r>
            <a:endParaRPr lang="en-US" sz="2000" dirty="0" smtClean="0">
              <a:latin typeface="Helvetica"/>
              <a:cs typeface="Helvetica"/>
            </a:endParaRPr>
          </a:p>
        </p:txBody>
      </p:sp>
      <p:pic>
        <p:nvPicPr>
          <p:cNvPr id="4" name="Picture 2" descr="C:\Users\acer\Desktop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95494"/>
            <a:ext cx="3276600" cy="26670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2956" y="0"/>
            <a:ext cx="8140443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rgbClr val="00B0F0"/>
                </a:solidFill>
                <a:latin typeface="Helvetica"/>
                <a:cs typeface="Helvetica"/>
              </a:rPr>
              <a:t>9 months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239000" cy="484632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Is affectionate towards familiar people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Enjoys playing with adults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4" name="Picture 2" descr="C:\Users\acer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33451"/>
            <a:ext cx="3227129" cy="274320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1078" y="0"/>
            <a:ext cx="8122322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>
                <a:solidFill>
                  <a:srgbClr val="00B0F0"/>
                </a:solidFill>
                <a:latin typeface="Helvetica"/>
                <a:cs typeface="Helvetica"/>
              </a:rPr>
              <a:t>12</a:t>
            </a:r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239000" cy="484632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Is a</a:t>
            </a:r>
            <a:r>
              <a:rPr lang="en-US" sz="2000" dirty="0" smtClean="0">
                <a:latin typeface="Helvetica"/>
                <a:cs typeface="Helvetica"/>
              </a:rPr>
              <a:t>ffectionate towards familiar </a:t>
            </a:r>
            <a:r>
              <a:rPr lang="en-US" sz="2000" dirty="0" smtClean="0">
                <a:latin typeface="Helvetica"/>
                <a:cs typeface="Helvetica"/>
              </a:rPr>
              <a:t>people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Engages in </a:t>
            </a:r>
            <a:r>
              <a:rPr lang="en-US" sz="2000" dirty="0" smtClean="0">
                <a:latin typeface="Helvetica"/>
                <a:cs typeface="Helvetica"/>
              </a:rPr>
              <a:t>functional play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acer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5229"/>
            <a:ext cx="3657600" cy="304277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912" y="9084"/>
            <a:ext cx="8127487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15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Has poor </a:t>
            </a:r>
            <a:r>
              <a:rPr lang="en-US" sz="2000" dirty="0" smtClean="0">
                <a:latin typeface="Helvetica"/>
                <a:cs typeface="Helvetica"/>
              </a:rPr>
              <a:t>self </a:t>
            </a:r>
            <a:r>
              <a:rPr lang="en-US" sz="2000" dirty="0" smtClean="0">
                <a:latin typeface="Helvetica"/>
                <a:cs typeface="Helvetica"/>
              </a:rPr>
              <a:t>control and </a:t>
            </a:r>
            <a:r>
              <a:rPr lang="en-US" sz="2000" dirty="0" smtClean="0">
                <a:latin typeface="Helvetica"/>
                <a:cs typeface="Helvetica"/>
              </a:rPr>
              <a:t>requires constant supervision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Start cooperatively play </a:t>
            </a:r>
            <a:endParaRPr lang="en-US" sz="2000" dirty="0" smtClean="0">
              <a:latin typeface="Helvetica"/>
              <a:cs typeface="Helvetica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Acts </a:t>
            </a:r>
            <a:r>
              <a:rPr lang="en-US" sz="2000" dirty="0" smtClean="0">
                <a:latin typeface="Helvetica"/>
                <a:cs typeface="Helvetica"/>
              </a:rPr>
              <a:t>out familiar </a:t>
            </a:r>
            <a:r>
              <a:rPr lang="en-US" sz="2000" dirty="0" smtClean="0">
                <a:latin typeface="Helvetica"/>
                <a:cs typeface="Helvetica"/>
              </a:rPr>
              <a:t>routines </a:t>
            </a:r>
            <a:r>
              <a:rPr lang="en-US" sz="2000" dirty="0" smtClean="0">
                <a:latin typeface="Helvetica"/>
                <a:cs typeface="Helvetica"/>
              </a:rPr>
              <a:t>in play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cer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155140"/>
            <a:ext cx="3534508" cy="2702859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7362" y="0"/>
            <a:ext cx="8126037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18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239000" cy="484632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May take turns but has little idea of sharing and cooperating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Helvetica"/>
                <a:cs typeface="Helvetica"/>
              </a:rPr>
              <a:t>Begins to engage in meaningful short play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acer\Desktop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191000"/>
            <a:ext cx="3657600" cy="2667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1534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  <a:t>24 MONTHS</a:t>
            </a:r>
            <a:br>
              <a:rPr lang="en-US" sz="3200" dirty="0" smtClean="0">
                <a:solidFill>
                  <a:srgbClr val="00B0F0"/>
                </a:solidFill>
                <a:latin typeface="Helvetica"/>
                <a:cs typeface="Helvetica"/>
              </a:rPr>
            </a:br>
            <a:endParaRPr lang="en-US" sz="3200" dirty="0">
              <a:solidFill>
                <a:srgbClr val="00B0F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1942</TotalTime>
  <Words>236</Words>
  <Application>Microsoft Macintosh PowerPoint</Application>
  <PresentationFormat>On-screen Show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Staff training workshop on SOCIAL BEHAVIOUR &amp; PLAY  (NewBorn – AGE Five)  </vt:lpstr>
      <vt:lpstr>1 month </vt:lpstr>
      <vt:lpstr>PowerPoint Presentation</vt:lpstr>
      <vt:lpstr>6 months </vt:lpstr>
      <vt:lpstr>9 months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behavior &amp; play </dc:title>
  <dc:creator>HP</dc:creator>
  <cp:lastModifiedBy>Macbook</cp:lastModifiedBy>
  <cp:revision>49</cp:revision>
  <dcterms:created xsi:type="dcterms:W3CDTF">2006-08-16T00:00:00Z</dcterms:created>
  <dcterms:modified xsi:type="dcterms:W3CDTF">2017-05-02T05:59:54Z</dcterms:modified>
</cp:coreProperties>
</file>